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7" r:id="rId5"/>
    <p:sldId id="256" r:id="rId6"/>
  </p:sldIdLst>
  <p:sldSz cx="6858000" cy="9144000" type="letter"/>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6F653-C480-4C2C-B15C-6C4EB9936EE9}" v="2" dt="2022-09-14T17:40:05.219"/>
    <p1510:client id="{BE561104-7490-4786-96C3-E7E7A8095A4B}" v="6" dt="2022-09-14T01:45:46.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144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1F2C30D-8680-4A1A-B0AE-3DF04A6E5D35}" type="datetimeFigureOut">
              <a:rPr lang="en-US" smtClean="0"/>
              <a:t>10/25/2022</a:t>
            </a:fld>
            <a:endParaRPr lang="en-US"/>
          </a:p>
        </p:txBody>
      </p:sp>
      <p:sp>
        <p:nvSpPr>
          <p:cNvPr id="4" name="Slide Image Placeholder 3"/>
          <p:cNvSpPr>
            <a:spLocks noGrp="1" noRot="1" noChangeAspect="1"/>
          </p:cNvSpPr>
          <p:nvPr>
            <p:ph type="sldImg" idx="2"/>
          </p:nvPr>
        </p:nvSpPr>
        <p:spPr>
          <a:xfrm>
            <a:off x="2333625" y="1163638"/>
            <a:ext cx="2355850"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499FBA-D22B-403F-BF49-CEFD1058C3CF}" type="slidenum">
              <a:rPr lang="en-US" smtClean="0"/>
              <a:t>‹#›</a:t>
            </a:fld>
            <a:endParaRPr lang="en-US"/>
          </a:p>
        </p:txBody>
      </p:sp>
    </p:spTree>
    <p:extLst>
      <p:ext uri="{BB962C8B-B14F-4D97-AF65-F5344CB8AC3E}">
        <p14:creationId xmlns:p14="http://schemas.microsoft.com/office/powerpoint/2010/main" val="246189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99FBA-D22B-403F-BF49-CEFD1058C3CF}" type="slidenum">
              <a:rPr lang="en-US" smtClean="0"/>
              <a:t>2</a:t>
            </a:fld>
            <a:endParaRPr lang="en-US"/>
          </a:p>
        </p:txBody>
      </p:sp>
    </p:spTree>
    <p:extLst>
      <p:ext uri="{BB962C8B-B14F-4D97-AF65-F5344CB8AC3E}">
        <p14:creationId xmlns:p14="http://schemas.microsoft.com/office/powerpoint/2010/main" val="225322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10/25/2022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smcisd.net/Page/519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61774"/>
          </a:xfrm>
          <a:prstGeom prst="rect">
            <a:avLst/>
          </a:prstGeom>
          <a:solidFill>
            <a:srgbClr val="000080"/>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Manufacturing Career Cluster</a:t>
            </a:r>
          </a:p>
          <a:p>
            <a:pPr algn="ctr"/>
            <a:r>
              <a:rPr lang="en-US" sz="900" dirty="0">
                <a:solidFill>
                  <a:schemeClr val="bg1"/>
                </a:solidFill>
                <a:ea typeface="Open Sans"/>
                <a:cs typeface="Calibri"/>
              </a:rPr>
              <a:t>The Manufacturing Career Cluster focuses on planning, managing, and performing the processing of materials into intermediate or final products and related professional and technical support activities such as production planning and control, maintenance, and manufacturing/process engineering.</a:t>
            </a:r>
            <a:endParaRPr lang="en-US" dirty="0">
              <a:solidFill>
                <a:schemeClr val="bg1"/>
              </a:solidFill>
              <a:ea typeface="Open Sans"/>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8186" y="944544"/>
            <a:ext cx="4059199" cy="574415"/>
          </a:xfrm>
          <a:solidFill>
            <a:srgbClr val="000080"/>
          </a:solidFill>
        </p:spPr>
        <p:txBody>
          <a:bodyPr vert="horz" lIns="91440" tIns="45720" rIns="91440" bIns="45720" rtlCol="0" anchor="b">
            <a:noAutofit/>
          </a:bodyPr>
          <a:lstStyle/>
          <a:p>
            <a:r>
              <a:rPr lang="en-US" sz="1400" b="1" dirty="0">
                <a:solidFill>
                  <a:srgbClr val="FFFFFF"/>
                </a:solidFill>
                <a:latin typeface="Calibri"/>
                <a:ea typeface="Open Sans"/>
                <a:cs typeface="Open Sans"/>
              </a:rPr>
              <a:t>Advanced Manufacturing and Machinery Mechanics</a:t>
            </a:r>
            <a:endParaRPr lang="en-US" sz="1400" dirty="0">
              <a:effectLst/>
              <a:cs typeface="Calibri Light"/>
            </a:endParaRPr>
          </a:p>
          <a:p>
            <a:pPr rtl="0" eaLnBrk="1" latinLnBrk="0" hangingPunct="1"/>
            <a:r>
              <a:rPr lang="en-US" sz="1400" i="1" kern="1200" dirty="0">
                <a:solidFill>
                  <a:srgbClr val="FFFFFF"/>
                </a:solidFill>
                <a:effectLst/>
                <a:latin typeface="Calibri"/>
                <a:ea typeface="Open Sans"/>
                <a:cs typeface="Open Sans"/>
              </a:rPr>
              <a:t>Statewide Program of Study</a:t>
            </a:r>
            <a:endParaRPr lang="en-US" sz="1400" dirty="0">
              <a:effectLst/>
              <a:latin typeface="Calibri"/>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09276"/>
            <a:ext cx="6712687" cy="661720"/>
          </a:xfrm>
          <a:prstGeom prst="rect">
            <a:avLst/>
          </a:prstGeom>
          <a:noFill/>
        </p:spPr>
        <p:txBody>
          <a:bodyPr wrap="square" lIns="91440" tIns="45720" rIns="91440" bIns="45720" rtlCol="0" anchor="t">
            <a:spAutoFit/>
          </a:bodyPr>
          <a:lstStyle/>
          <a:p>
            <a:r>
              <a:rPr lang="en-US" sz="900" dirty="0"/>
              <a:t>The Advanced Manufacturing and Machinery Mechanics program of study focuses on the assembly, operation, maintenance, and repair of electromechanical equipment or devices. CTE learners may work in a variety of mechanical fields, gaining knowledge and experience in robotics, refinery and pipeline systems, deep ocean exploration, or hazardous waste removal. CTE concentrators may work in a variety of fields of engineering</a:t>
            </a:r>
            <a:r>
              <a:rPr lang="en-US" sz="1000" dirty="0"/>
              <a:t>.</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55323" y="2606686"/>
            <a:ext cx="3072739" cy="1754326"/>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mn-lt"/>
                <a:cs typeface="+mn-lt"/>
              </a:rPr>
              <a:t>Principles of Applied Engineering</a:t>
            </a:r>
            <a:endParaRPr lang="en-US" sz="1200" dirty="0">
              <a:effectLst/>
              <a:ea typeface="Calibri" panose="020F0502020204030204" pitchFamily="34" charset="0"/>
              <a:cs typeface="Times New Roman"/>
            </a:endParaRPr>
          </a:p>
          <a:p>
            <a:endParaRPr lang="en-US" sz="1200" b="1" dirty="0">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2	</a:t>
            </a:r>
            <a:r>
              <a:rPr lang="en-US" sz="1200" dirty="0">
                <a:ea typeface="+mn-lt"/>
                <a:cs typeface="+mn-lt"/>
              </a:rPr>
              <a:t>Robotics I </a:t>
            </a:r>
            <a:endParaRPr lang="en-US" sz="1200" dirty="0">
              <a:ea typeface="+mn-lt"/>
              <a:cs typeface="Times New Roman"/>
            </a:endParaRPr>
          </a:p>
          <a:p>
            <a:endParaRPr lang="en-US" sz="1200" b="1" dirty="0">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3	</a:t>
            </a:r>
            <a:r>
              <a:rPr lang="en-US" sz="1200" dirty="0">
                <a:ea typeface="+mn-lt"/>
                <a:cs typeface="+mn-lt"/>
              </a:rPr>
              <a:t>Robotics II </a:t>
            </a:r>
            <a:endParaRPr lang="en-US" sz="1200" dirty="0">
              <a:ea typeface="+mn-lt"/>
              <a:cs typeface="Times New Roman" panose="02020603050405020304" pitchFamily="18" charset="0"/>
            </a:endParaRPr>
          </a:p>
          <a:p>
            <a:endParaRPr lang="en-US" sz="1200" b="1" dirty="0">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4	</a:t>
            </a:r>
            <a:r>
              <a:rPr lang="en-US" sz="1200" dirty="0">
                <a:effectLst/>
                <a:ea typeface="Calibri" panose="020F0502020204030204" pitchFamily="34" charset="0"/>
                <a:cs typeface="Times New Roman"/>
              </a:rPr>
              <a:t>Engineering Design &amp; Presentation I</a:t>
            </a:r>
            <a:endParaRPr lang="en-US" sz="1200" dirty="0">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68337" y="5053583"/>
            <a:ext cx="3072739" cy="20774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endParaRPr lang="en-US" sz="900" b="1" dirty="0">
              <a:effectLst/>
              <a:ea typeface="Calibri" panose="020F0502020204030204" pitchFamily="34" charset="0"/>
              <a:cs typeface="Times New Roman" panose="02020603050405020304" pitchFamily="18" charset="0"/>
            </a:endParaRP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mn-lt"/>
                <a:cs typeface="+mn-lt"/>
              </a:rPr>
              <a:t>Electromechanical Engineering/Technology</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Certified Quality Technician</a:t>
            </a:r>
          </a:p>
          <a:p>
            <a:pPr marL="171450" indent="-171450">
              <a:buFont typeface="Arial" panose="020B0604020202020204" pitchFamily="34" charset="0"/>
              <a:buChar char="•"/>
            </a:pPr>
            <a:r>
              <a:rPr lang="en-US" sz="800" dirty="0">
                <a:ea typeface="+mn-lt"/>
                <a:cs typeface="+mn-lt"/>
              </a:rPr>
              <a:t>Industrial Mechanics and Maintenance Technology</a:t>
            </a:r>
            <a:endParaRPr lang="en-US" sz="800" dirty="0">
              <a:solidFill>
                <a:srgbClr val="000000"/>
              </a:solidFill>
              <a:ea typeface="Calibri" panose="020F0502020204030204" pitchFamily="34" charset="0"/>
              <a:cs typeface="Calibri"/>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800" dirty="0">
                <a:ea typeface="+mn-lt"/>
                <a:cs typeface="+mn-lt"/>
              </a:rPr>
              <a:t>Electrical Engineering</a:t>
            </a:r>
            <a:endParaRPr lang="en-US" dirty="0"/>
          </a:p>
          <a:p>
            <a:pPr marL="171450" indent="-171450">
              <a:buFont typeface="Arial" panose="020B0604020202020204" pitchFamily="34" charset="0"/>
              <a:buChar char="•"/>
            </a:pPr>
            <a:r>
              <a:rPr lang="en-US" sz="800" dirty="0">
                <a:ea typeface="+mn-lt"/>
                <a:cs typeface="+mn-lt"/>
              </a:rPr>
              <a:t>Industrial Engineering</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Mechanical Engineering</a:t>
            </a:r>
            <a:endParaRPr lang="en-US" sz="800" dirty="0">
              <a:solidFill>
                <a:srgbClr val="000000"/>
              </a:solidFill>
              <a:effectLst/>
              <a:ea typeface="Calibri" panose="020F0502020204030204" pitchFamily="34" charset="0"/>
              <a:cs typeface="Calibri"/>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indent="-171450">
              <a:buFont typeface="Arial" panose="020B0604020202020204" pitchFamily="34" charset="0"/>
              <a:buChar char="•"/>
            </a:pPr>
            <a:r>
              <a:rPr lang="en-US" sz="800" dirty="0">
                <a:ea typeface="+mn-lt"/>
                <a:cs typeface="+mn-lt"/>
              </a:rPr>
              <a:t>Electrical Engineering</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Industrial Engineering</a:t>
            </a:r>
          </a:p>
          <a:p>
            <a:pPr marL="171450" indent="-171450">
              <a:buFont typeface="Arial" panose="020B0604020202020204" pitchFamily="34" charset="0"/>
              <a:buChar char="•"/>
            </a:pPr>
            <a:r>
              <a:rPr lang="en-US" sz="800" dirty="0">
                <a:ea typeface="+mn-lt"/>
                <a:cs typeface="+mn-lt"/>
              </a:rPr>
              <a:t>Mechanical Engineering</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24191" y="2266750"/>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2154164410"/>
              </p:ext>
            </p:extLst>
          </p:nvPr>
        </p:nvGraphicFramePr>
        <p:xfrm>
          <a:off x="3943119" y="2824169"/>
          <a:ext cx="2613492" cy="1143000"/>
        </p:xfrm>
        <a:graphic>
          <a:graphicData uri="http://schemas.openxmlformats.org/drawingml/2006/table">
            <a:tbl>
              <a:tblPr firstRow="1" bandRow="1">
                <a:tableStyleId>{5C22544A-7EE6-4342-B048-85BDC9FD1C3A}</a:tableStyleId>
              </a:tblPr>
              <a:tblGrid>
                <a:gridCol w="1085782">
                  <a:extLst>
                    <a:ext uri="{9D8B030D-6E8A-4147-A177-3AD203B41FA5}">
                      <a16:colId xmlns:a16="http://schemas.microsoft.com/office/drawing/2014/main" val="2083587555"/>
                    </a:ext>
                  </a:extLst>
                </a:gridCol>
                <a:gridCol w="1527710">
                  <a:extLst>
                    <a:ext uri="{9D8B030D-6E8A-4147-A177-3AD203B41FA5}">
                      <a16:colId xmlns:a16="http://schemas.microsoft.com/office/drawing/2014/main" val="3749205641"/>
                    </a:ext>
                  </a:extLst>
                </a:gridCol>
              </a:tblGrid>
              <a:tr h="293238">
                <a:tc>
                  <a:txBody>
                    <a:bodyPr/>
                    <a:lstStyle/>
                    <a:p>
                      <a:pPr algn="ctr"/>
                      <a:r>
                        <a:rPr lang="en-US" sz="900" dirty="0"/>
                        <a:t>Exploration Activities</a:t>
                      </a:r>
                    </a:p>
                  </a:txBody>
                  <a:tcPr anchor="ctr">
                    <a:solidFill>
                      <a:srgbClr val="000080"/>
                    </a:solidFill>
                  </a:tcPr>
                </a:tc>
                <a:tc>
                  <a:txBody>
                    <a:bodyPr/>
                    <a:lstStyle/>
                    <a:p>
                      <a:pPr algn="ctr"/>
                      <a:r>
                        <a:rPr lang="en-US" sz="900" dirty="0"/>
                        <a:t>Work-Based Learning Activities</a:t>
                      </a:r>
                    </a:p>
                  </a:txBody>
                  <a:tcPr anchor="ctr">
                    <a:solidFill>
                      <a:srgbClr val="000080"/>
                    </a:solidFill>
                  </a:tcPr>
                </a:tc>
                <a:extLst>
                  <a:ext uri="{0D108BD9-81ED-4DB2-BD59-A6C34878D82A}">
                    <a16:rowId xmlns:a16="http://schemas.microsoft.com/office/drawing/2014/main" val="2788444287"/>
                  </a:ext>
                </a:extLst>
              </a:tr>
              <a:tr h="577312">
                <a:tc>
                  <a:txBody>
                    <a:bodyPr/>
                    <a:lstStyle/>
                    <a:p>
                      <a:pPr marL="171450" indent="-171450" algn="l">
                        <a:buFont typeface="Arial" panose="020B0604020202020204" pitchFamily="34" charset="0"/>
                        <a:buChar char="•"/>
                      </a:pPr>
                      <a:r>
                        <a:rPr lang="en-US" sz="900" b="0" i="0" u="none" strike="noStrike" noProof="0" dirty="0">
                          <a:latin typeface="Calibri"/>
                        </a:rPr>
                        <a:t>Participate in FIRST Robotics Competition (FRC)</a:t>
                      </a:r>
                      <a:endParaRPr lang="en-US" sz="900" dirty="0"/>
                    </a:p>
                  </a:txBody>
                  <a:tcPr>
                    <a:noFill/>
                  </a:tcPr>
                </a:tc>
                <a:tc>
                  <a:txBody>
                    <a:bodyPr/>
                    <a:lstStyle/>
                    <a:p>
                      <a:pPr marL="171450" lvl="0" indent="-171450" algn="l">
                        <a:buFont typeface="Arial" panose="020B0604020202020204" pitchFamily="34" charset="0"/>
                        <a:buChar char="•"/>
                      </a:pPr>
                      <a:r>
                        <a:rPr lang="en-US" sz="900" b="0" i="0" u="none" strike="noStrike" noProof="0" dirty="0">
                          <a:latin typeface="Calibri"/>
                        </a:rPr>
                        <a:t>Work </a:t>
                      </a:r>
                      <a:r>
                        <a:rPr lang="en-US" sz="900" b="0" i="0" u="none" strike="noStrike" noProof="0" dirty="0">
                          <a:latin typeface="+mn-lt"/>
                        </a:rPr>
                        <a:t>at a local business or industry </a:t>
                      </a:r>
                      <a:r>
                        <a:rPr lang="en-US" sz="900" b="0" i="0" u="none" strike="noStrike" noProof="0" dirty="0">
                          <a:latin typeface="Calibri"/>
                        </a:rPr>
                        <a:t>apprenticeship</a:t>
                      </a:r>
                      <a:endParaRPr lang="en-US" sz="900" dirty="0"/>
                    </a:p>
                    <a:p>
                      <a:pPr marL="171450" lvl="0" indent="-171450" algn="l">
                        <a:buFont typeface="Arial" panose="020B0604020202020204" pitchFamily="34" charset="0"/>
                        <a:buChar char="•"/>
                      </a:pPr>
                      <a:r>
                        <a:rPr lang="en-US" sz="900" b="0" i="0" u="none" strike="noStrike" noProof="0" dirty="0">
                          <a:latin typeface="Calibri"/>
                        </a:rPr>
                        <a:t>Join the American Welding Society</a:t>
                      </a:r>
                      <a:endParaRPr lang="en-US" sz="900" dirty="0"/>
                    </a:p>
                  </a:txBody>
                  <a:tcPr anchor="ct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14036" y="4508671"/>
            <a:ext cx="2992363"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mn-lt"/>
                <a:cs typeface="+mn-lt"/>
              </a:rPr>
              <a:t>FANUC Robot Operator 1 </a:t>
            </a:r>
            <a:endParaRPr lang="en-US" sz="1200" dirty="0">
              <a:cs typeface="Calibri"/>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7349938"/>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435432827"/>
              </p:ext>
            </p:extLst>
          </p:nvPr>
        </p:nvGraphicFramePr>
        <p:xfrm>
          <a:off x="409216" y="7613349"/>
          <a:ext cx="6149413" cy="9144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a:t>Occupations</a:t>
                      </a:r>
                    </a:p>
                  </a:txBody>
                  <a:tcPr>
                    <a:solidFill>
                      <a:srgbClr val="000080"/>
                    </a:solidFill>
                  </a:tcPr>
                </a:tc>
                <a:tc>
                  <a:txBody>
                    <a:bodyPr/>
                    <a:lstStyle/>
                    <a:p>
                      <a:pPr algn="ctr"/>
                      <a:r>
                        <a:rPr lang="en-US" sz="900"/>
                        <a:t>Median Wage</a:t>
                      </a:r>
                    </a:p>
                  </a:txBody>
                  <a:tcPr anchor="ctr">
                    <a:solidFill>
                      <a:srgbClr val="000080"/>
                    </a:solidFill>
                  </a:tcPr>
                </a:tc>
                <a:tc>
                  <a:txBody>
                    <a:bodyPr/>
                    <a:lstStyle/>
                    <a:p>
                      <a:pPr algn="ctr"/>
                      <a:r>
                        <a:rPr lang="en-US" sz="900"/>
                        <a:t>Annual Openings</a:t>
                      </a:r>
                    </a:p>
                  </a:txBody>
                  <a:tcPr anchor="ctr">
                    <a:solidFill>
                      <a:srgbClr val="000080"/>
                    </a:solidFill>
                  </a:tcPr>
                </a:tc>
                <a:tc>
                  <a:txBody>
                    <a:bodyPr/>
                    <a:lstStyle/>
                    <a:p>
                      <a:pPr algn="ctr"/>
                      <a:r>
                        <a:rPr lang="en-US" sz="900"/>
                        <a:t>% Growth</a:t>
                      </a:r>
                    </a:p>
                  </a:txBody>
                  <a:tcPr anchor="ctr">
                    <a:solidFill>
                      <a:srgbClr val="000080"/>
                    </a:solidFill>
                  </a:tcPr>
                </a:tc>
                <a:extLst>
                  <a:ext uri="{0D108BD9-81ED-4DB2-BD59-A6C34878D82A}">
                    <a16:rowId xmlns:a16="http://schemas.microsoft.com/office/drawing/2014/main" val="2788444287"/>
                  </a:ext>
                </a:extLst>
              </a:tr>
              <a:tr h="182880">
                <a:tc>
                  <a:txBody>
                    <a:bodyPr/>
                    <a:lstStyle/>
                    <a:p>
                      <a:pPr marL="0" lvl="0" indent="0" algn="l">
                        <a:buNone/>
                      </a:pPr>
                      <a:r>
                        <a:rPr lang="en-US" sz="900" b="0" i="0" u="none" strike="noStrike" noProof="0">
                          <a:latin typeface="Calibri"/>
                        </a:rPr>
                        <a:t>Electro-Mechanical Assemblers</a:t>
                      </a:r>
                      <a:endParaRPr lang="en-US" sz="900" dirty="0"/>
                    </a:p>
                  </a:txBody>
                  <a:tcPr anchor="ctr">
                    <a:solidFill>
                      <a:srgbClr val="000080">
                        <a:alpha val="20000"/>
                      </a:srgbClr>
                    </a:solidFill>
                  </a:tcPr>
                </a:tc>
                <a:tc>
                  <a:txBody>
                    <a:bodyPr/>
                    <a:lstStyle/>
                    <a:p>
                      <a:pPr marL="0" lvl="0" indent="0" algn="ctr">
                        <a:buNone/>
                      </a:pPr>
                      <a:r>
                        <a:rPr lang="en-US" sz="900"/>
                        <a:t>$30,160</a:t>
                      </a:r>
                      <a:endParaRPr lang="en-US" sz="900" dirty="0"/>
                    </a:p>
                  </a:txBody>
                  <a:tcPr anchor="ctr">
                    <a:noFill/>
                  </a:tcPr>
                </a:tc>
                <a:tc>
                  <a:txBody>
                    <a:bodyPr/>
                    <a:lstStyle/>
                    <a:p>
                      <a:pPr marL="0" lvl="0" indent="0" algn="ctr">
                        <a:buNone/>
                      </a:pPr>
                      <a:r>
                        <a:rPr lang="en-US" sz="900"/>
                        <a:t>951</a:t>
                      </a:r>
                      <a:endParaRPr lang="en-US" sz="900" dirty="0"/>
                    </a:p>
                  </a:txBody>
                  <a:tcPr anchor="ctr">
                    <a:noFill/>
                  </a:tcPr>
                </a:tc>
                <a:tc>
                  <a:txBody>
                    <a:bodyPr/>
                    <a:lstStyle/>
                    <a:p>
                      <a:pPr marL="0" lvl="0" indent="0" algn="ctr">
                        <a:buNone/>
                      </a:pPr>
                      <a:r>
                        <a:rPr lang="en-US" sz="900"/>
                        <a:t>9%</a:t>
                      </a:r>
                      <a:endParaRPr lang="en-US" sz="900" dirty="0"/>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900"/>
                        <a:t>Electro-Mechanical Technicians</a:t>
                      </a:r>
                      <a:endParaRPr lang="en-US" sz="900" dirty="0"/>
                    </a:p>
                  </a:txBody>
                  <a:tcPr anchor="ctr">
                    <a:solidFill>
                      <a:srgbClr val="000080">
                        <a:alpha val="20000"/>
                      </a:srgbClr>
                    </a:solidFill>
                  </a:tcPr>
                </a:tc>
                <a:tc>
                  <a:txBody>
                    <a:bodyPr/>
                    <a:lstStyle/>
                    <a:p>
                      <a:pPr marL="0" lvl="0" indent="0" algn="ctr">
                        <a:buNone/>
                      </a:pPr>
                      <a:r>
                        <a:rPr lang="en-US" sz="900"/>
                        <a:t>$56,555</a:t>
                      </a:r>
                      <a:endParaRPr lang="en-US" sz="900" dirty="0"/>
                    </a:p>
                  </a:txBody>
                  <a:tcPr anchor="ctr">
                    <a:noFill/>
                  </a:tcPr>
                </a:tc>
                <a:tc>
                  <a:txBody>
                    <a:bodyPr/>
                    <a:lstStyle/>
                    <a:p>
                      <a:pPr marL="0" lvl="0" indent="0" algn="ctr">
                        <a:buNone/>
                      </a:pPr>
                      <a:r>
                        <a:rPr lang="en-US" sz="900"/>
                        <a:t>127</a:t>
                      </a:r>
                      <a:endParaRPr lang="en-US" sz="900" dirty="0"/>
                    </a:p>
                  </a:txBody>
                  <a:tcPr anchor="ctr">
                    <a:noFill/>
                  </a:tcPr>
                </a:tc>
                <a:tc>
                  <a:txBody>
                    <a:bodyPr/>
                    <a:lstStyle/>
                    <a:p>
                      <a:pPr marL="0" lvl="0" indent="0" algn="ctr">
                        <a:buNone/>
                      </a:pPr>
                      <a:r>
                        <a:rPr lang="en-US" sz="900"/>
                        <a:t>9%</a:t>
                      </a:r>
                      <a:endParaRPr lang="en-US" sz="900" dirty="0"/>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900"/>
                        <a:t>Industrial Machinery Mechanics</a:t>
                      </a:r>
                      <a:endParaRPr lang="en-US" sz="900" dirty="0"/>
                    </a:p>
                  </a:txBody>
                  <a:tcPr anchor="ctr">
                    <a:solidFill>
                      <a:srgbClr val="000080">
                        <a:alpha val="20000"/>
                      </a:srgbClr>
                    </a:solidFill>
                  </a:tcPr>
                </a:tc>
                <a:tc>
                  <a:txBody>
                    <a:bodyPr/>
                    <a:lstStyle/>
                    <a:p>
                      <a:pPr marL="0" lvl="0" indent="0" algn="ctr">
                        <a:buNone/>
                      </a:pPr>
                      <a:r>
                        <a:rPr lang="en-US" sz="900"/>
                        <a:t>$49,816</a:t>
                      </a:r>
                      <a:endParaRPr lang="en-US" sz="900" dirty="0"/>
                    </a:p>
                  </a:txBody>
                  <a:tcPr anchor="ctr">
                    <a:noFill/>
                  </a:tcPr>
                </a:tc>
                <a:tc>
                  <a:txBody>
                    <a:bodyPr/>
                    <a:lstStyle/>
                    <a:p>
                      <a:pPr marL="0" lvl="0" indent="0" algn="ctr">
                        <a:buNone/>
                      </a:pPr>
                      <a:r>
                        <a:rPr lang="en-US" sz="900"/>
                        <a:t>3,788</a:t>
                      </a:r>
                      <a:endParaRPr lang="en-US" sz="900" dirty="0"/>
                    </a:p>
                  </a:txBody>
                  <a:tcPr anchor="ctr">
                    <a:noFill/>
                  </a:tcPr>
                </a:tc>
                <a:tc>
                  <a:txBody>
                    <a:bodyPr/>
                    <a:lstStyle/>
                    <a:p>
                      <a:pPr marL="0" lvl="0" indent="0" algn="ctr">
                        <a:buNone/>
                      </a:pPr>
                      <a:r>
                        <a:rPr lang="en-US" sz="900" dirty="0"/>
                        <a:t>27%</a:t>
                      </a:r>
                    </a:p>
                  </a:txBody>
                  <a:tcPr anchor="ctr">
                    <a:noFill/>
                  </a:tcPr>
                </a:tc>
                <a:extLst>
                  <a:ext uri="{0D108BD9-81ED-4DB2-BD59-A6C34878D82A}">
                    <a16:rowId xmlns:a16="http://schemas.microsoft.com/office/drawing/2014/main" val="1446114615"/>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343294" y="8637855"/>
            <a:ext cx="5499362" cy="507831"/>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Advanced Manufacturing and Machinery Mechanics program</a:t>
            </a:r>
            <a:r>
              <a:rPr lang="en-US" sz="900" dirty="0">
                <a:effectLst/>
                <a:ea typeface="Calibri" panose="020F0502020204030204" pitchFamily="34" charset="0"/>
                <a:cs typeface="Times New Roman"/>
              </a:rPr>
              <a:t> of study will fulfill requirements of the Business and Industry </a:t>
            </a:r>
            <a:r>
              <a:rPr lang="en-US" sz="900" dirty="0">
                <a:ea typeface="Calibri" panose="020F0502020204030204" pitchFamily="34" charset="0"/>
                <a:cs typeface="Times New Roman"/>
              </a:rPr>
              <a:t>or STEM endorsement if the math and science requirements are met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381302"/>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77628" y="4245605"/>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504728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5EAB6DFC-B706-6FE4-C590-E3FCDD3884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18078" y="935155"/>
            <a:ext cx="575998" cy="583803"/>
          </a:xfrm>
          <a:prstGeom prst="rect">
            <a:avLst/>
          </a:prstGeom>
        </p:spPr>
      </p:pic>
      <p:pic>
        <p:nvPicPr>
          <p:cNvPr id="12" name="Picture 12">
            <a:extLst>
              <a:ext uri="{FF2B5EF4-FFF2-40B4-BE49-F238E27FC236}">
                <a16:creationId xmlns:a16="http://schemas.microsoft.com/office/drawing/2014/main" id="{C9285A86-A54A-83B9-F4AD-1E3CCF6D0DB9}"/>
              </a:ext>
              <a:ext uri="{C183D7F6-B498-43B3-948B-1728B52AA6E4}">
                <adec:decorative xmlns:adec="http://schemas.microsoft.com/office/drawing/2017/decorative" val="1"/>
              </a:ext>
            </a:extLst>
          </p:cNvPr>
          <p:cNvPicPr>
            <a:picLocks noChangeAspect="1"/>
          </p:cNvPicPr>
          <p:nvPr/>
        </p:nvPicPr>
        <p:blipFill rotWithShape="1">
          <a:blip r:embed="rId4"/>
          <a:srcRect l="6235" t="27858" r="16189" b="28746"/>
          <a:stretch/>
        </p:blipFill>
        <p:spPr>
          <a:xfrm>
            <a:off x="4067384" y="948114"/>
            <a:ext cx="1711961" cy="572267"/>
          </a:xfrm>
          <a:prstGeom prst="rect">
            <a:avLst/>
          </a:prstGeom>
        </p:spPr>
      </p:pic>
      <p:sp>
        <p:nvSpPr>
          <p:cNvPr id="29" name="TextBox 28">
            <a:extLst>
              <a:ext uri="{FF2B5EF4-FFF2-40B4-BE49-F238E27FC236}">
                <a16:creationId xmlns:a16="http://schemas.microsoft.com/office/drawing/2014/main" id="{6CB6AAD0-4205-4A9B-8890-DEA45650EB4D}"/>
              </a:ext>
            </a:extLst>
          </p:cNvPr>
          <p:cNvSpPr txBox="1"/>
          <p:nvPr/>
        </p:nvSpPr>
        <p:spPr>
          <a:xfrm>
            <a:off x="4001776" y="7106835"/>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FANUC Robot in SMHS Robotics Lab</a:t>
            </a:r>
          </a:p>
        </p:txBody>
      </p:sp>
      <p:pic>
        <p:nvPicPr>
          <p:cNvPr id="8" name="Picture 7">
            <a:extLst>
              <a:ext uri="{FF2B5EF4-FFF2-40B4-BE49-F238E27FC236}">
                <a16:creationId xmlns:a16="http://schemas.microsoft.com/office/drawing/2014/main" id="{E5B548FD-CCDB-489B-853C-6B29F00DB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27009" y="5214246"/>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00008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Advanced Manufacturing and Machinery Mechanics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4267032084"/>
              </p:ext>
            </p:extLst>
          </p:nvPr>
        </p:nvGraphicFramePr>
        <p:xfrm>
          <a:off x="222277" y="733310"/>
          <a:ext cx="6539736" cy="2144291"/>
        </p:xfrm>
        <a:graphic>
          <a:graphicData uri="http://schemas.openxmlformats.org/drawingml/2006/table">
            <a:tbl>
              <a:tblPr firstRow="1" bandRow="1">
                <a:tableStyleId>{5C22544A-7EE6-4342-B048-85BDC9FD1C3A}</a:tableStyleId>
              </a:tblPr>
              <a:tblGrid>
                <a:gridCol w="2111348">
                  <a:extLst>
                    <a:ext uri="{9D8B030D-6E8A-4147-A177-3AD203B41FA5}">
                      <a16:colId xmlns:a16="http://schemas.microsoft.com/office/drawing/2014/main" val="2083587555"/>
                    </a:ext>
                  </a:extLst>
                </a:gridCol>
                <a:gridCol w="1352550">
                  <a:extLst>
                    <a:ext uri="{9D8B030D-6E8A-4147-A177-3AD203B41FA5}">
                      <a16:colId xmlns:a16="http://schemas.microsoft.com/office/drawing/2014/main" val="3749205641"/>
                    </a:ext>
                  </a:extLst>
                </a:gridCol>
                <a:gridCol w="1676400">
                  <a:extLst>
                    <a:ext uri="{9D8B030D-6E8A-4147-A177-3AD203B41FA5}">
                      <a16:colId xmlns:a16="http://schemas.microsoft.com/office/drawing/2014/main" val="603892530"/>
                    </a:ext>
                  </a:extLst>
                </a:gridCol>
                <a:gridCol w="1399438">
                  <a:extLst>
                    <a:ext uri="{9D8B030D-6E8A-4147-A177-3AD203B41FA5}">
                      <a16:colId xmlns:a16="http://schemas.microsoft.com/office/drawing/2014/main" val="562161464"/>
                    </a:ext>
                  </a:extLst>
                </a:gridCol>
              </a:tblGrid>
              <a:tr h="406931">
                <a:tc>
                  <a:txBody>
                    <a:bodyPr/>
                    <a:lstStyle/>
                    <a:p>
                      <a:pPr algn="ctr"/>
                      <a:r>
                        <a:rPr lang="en-US" sz="1000" dirty="0"/>
                        <a:t>COURSE NAME</a:t>
                      </a:r>
                    </a:p>
                  </a:txBody>
                  <a:tcPr anchor="ctr">
                    <a:solidFill>
                      <a:srgbClr val="000080"/>
                    </a:solidFill>
                  </a:tcPr>
                </a:tc>
                <a:tc>
                  <a:txBody>
                    <a:bodyPr/>
                    <a:lstStyle/>
                    <a:p>
                      <a:pPr algn="ctr"/>
                      <a:r>
                        <a:rPr lang="en-US" sz="1000" dirty="0"/>
                        <a:t>SERVICE ID</a:t>
                      </a:r>
                    </a:p>
                  </a:txBody>
                  <a:tcPr anchor="ctr">
                    <a:solidFill>
                      <a:srgbClr val="000080"/>
                    </a:solidFill>
                  </a:tcPr>
                </a:tc>
                <a:tc>
                  <a:txBody>
                    <a:bodyPr/>
                    <a:lstStyle/>
                    <a:p>
                      <a:pPr lvl="0" algn="ctr">
                        <a:buNone/>
                      </a:pPr>
                      <a:r>
                        <a:rPr lang="en-US" sz="1000" b="1" i="0" u="none" strike="noStrike" noProof="0">
                          <a:latin typeface="Calibri"/>
                        </a:rPr>
                        <a:t>PREREQUISITES</a:t>
                      </a:r>
                      <a:endParaRPr lang="en-US" sz="1000" dirty="0"/>
                    </a:p>
                  </a:txBody>
                  <a:tcPr anchor="ctr">
                    <a:solidFill>
                      <a:srgbClr val="000080"/>
                    </a:solidFill>
                  </a:tcPr>
                </a:tc>
                <a:tc>
                  <a:txBody>
                    <a:bodyPr/>
                    <a:lstStyle/>
                    <a:p>
                      <a:pPr algn="ctr"/>
                      <a:r>
                        <a:rPr lang="en-US" sz="1000"/>
                        <a:t>COREQUISITES</a:t>
                      </a:r>
                      <a:endParaRPr lang="en-US" sz="1000" dirty="0"/>
                    </a:p>
                  </a:txBody>
                  <a:tcPr anchor="ctr">
                    <a:solidFill>
                      <a:srgbClr val="000080"/>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Principles of Applied Engineering</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13036200 (1 credit)</a:t>
                      </a:r>
                    </a:p>
                    <a:p>
                      <a:pPr lvl="0" algn="ctr">
                        <a:buNone/>
                      </a:pPr>
                      <a:r>
                        <a:rPr lang="en-US" sz="1000" b="0" i="0" u="none" strike="noStrike" noProof="0" dirty="0">
                          <a:latin typeface="Calibri"/>
                        </a:rPr>
                        <a:t>6749</a:t>
                      </a:r>
                      <a:endParaRPr lang="en-US" sz="1000" dirty="0"/>
                    </a:p>
                  </a:txBody>
                  <a:tcPr anchor="ctr">
                    <a:solidFill>
                      <a:schemeClr val="bg1">
                        <a:lumMod val="85000"/>
                        <a:alpha val="60000"/>
                      </a:schemeClr>
                    </a:solidFill>
                  </a:tcPr>
                </a:tc>
                <a:tc>
                  <a:txBody>
                    <a:bodyPr/>
                    <a:lstStyle/>
                    <a:p>
                      <a:pPr lvl="0" algn="ctr">
                        <a:buNone/>
                      </a:pPr>
                      <a:r>
                        <a:rPr lang="en-US" sz="1000" dirty="0"/>
                        <a:t>None </a:t>
                      </a:r>
                    </a:p>
                    <a:p>
                      <a:pPr lvl="0" algn="ctr">
                        <a:buNone/>
                      </a:pPr>
                      <a:r>
                        <a:rPr lang="en-US" sz="1000" dirty="0"/>
                        <a:t>(strongly recommended: </a:t>
                      </a:r>
                    </a:p>
                    <a:p>
                      <a:pPr lvl="0" algn="ctr">
                        <a:buNone/>
                      </a:pPr>
                      <a:r>
                        <a:rPr lang="en-US" sz="1000" dirty="0"/>
                        <a:t> Algebra I)</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pPr lvl="0">
                        <a:buNone/>
                      </a:pPr>
                      <a:r>
                        <a:rPr lang="en-US" sz="1000" b="0" i="0" u="none" strike="noStrike" noProof="0" dirty="0">
                          <a:latin typeface="Calibri"/>
                        </a:rPr>
                        <a:t>Robotics I</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13037000 (1 credit)</a:t>
                      </a:r>
                    </a:p>
                    <a:p>
                      <a:pPr lvl="0" algn="ctr">
                        <a:buNone/>
                      </a:pPr>
                      <a:r>
                        <a:rPr lang="en-US" sz="1000" b="0" i="0" u="none" strike="noStrike" noProof="0" dirty="0">
                          <a:latin typeface="Calibri"/>
                        </a:rPr>
                        <a:t>6730</a:t>
                      </a:r>
                      <a:endParaRPr lang="en-US" sz="1000" dirty="0"/>
                    </a:p>
                  </a:txBody>
                  <a:tcPr anchor="ctr">
                    <a:solidFill>
                      <a:schemeClr val="bg1">
                        <a:lumMod val="85000"/>
                        <a:alpha val="60000"/>
                      </a:schemeClr>
                    </a:solidFill>
                  </a:tcPr>
                </a:tc>
                <a:tc>
                  <a:txBody>
                    <a:bodyPr/>
                    <a:lstStyle/>
                    <a:p>
                      <a:pPr lvl="0" algn="ctr">
                        <a:buNone/>
                      </a:pPr>
                      <a:r>
                        <a:rPr lang="en-US" sz="1000" dirty="0"/>
                        <a:t>Principles of Engineering</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4276975401"/>
                  </a:ext>
                </a:extLst>
              </a:tr>
              <a:tr h="274320">
                <a:tc>
                  <a:txBody>
                    <a:bodyPr/>
                    <a:lstStyle/>
                    <a:p>
                      <a:pPr lvl="0">
                        <a:buNone/>
                      </a:pPr>
                      <a:r>
                        <a:rPr lang="en-US" sz="1000" b="0" i="0" u="none" strike="noStrike" noProof="0" dirty="0">
                          <a:latin typeface="Calibri"/>
                        </a:rPr>
                        <a:t>Robotics II</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13037050 (1 credit)</a:t>
                      </a:r>
                    </a:p>
                    <a:p>
                      <a:pPr lvl="0" algn="ctr">
                        <a:buNone/>
                      </a:pPr>
                      <a:r>
                        <a:rPr lang="en-US" sz="1000" b="0" i="0" u="none" strike="noStrike" noProof="0" dirty="0">
                          <a:latin typeface="Calibri"/>
                        </a:rPr>
                        <a:t>6735</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 Robotics I</a:t>
                      </a:r>
                      <a:endParaRPr lang="en-US" sz="1000" dirty="0"/>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990740373"/>
                  </a:ext>
                </a:extLst>
              </a:tr>
              <a:tr h="274320">
                <a:tc>
                  <a:txBody>
                    <a:bodyPr/>
                    <a:lstStyle/>
                    <a:p>
                      <a:pPr lvl="0">
                        <a:buNone/>
                      </a:pPr>
                      <a:r>
                        <a:rPr lang="en-US" sz="1000" b="0" i="0" u="none" strike="noStrike" noProof="0" dirty="0"/>
                        <a:t>Engineering Design &amp; Presentation I</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13036500 (1 credit)</a:t>
                      </a:r>
                    </a:p>
                    <a:p>
                      <a:pPr lvl="0" algn="ctr">
                        <a:buNone/>
                      </a:pPr>
                      <a:r>
                        <a:rPr lang="en-US" sz="1000" b="0" i="0" u="none" strike="noStrike" noProof="0" dirty="0">
                          <a:latin typeface="Calibri"/>
                        </a:rPr>
                        <a:t>6541</a:t>
                      </a:r>
                      <a:endParaRPr lang="en-US" sz="1000" dirty="0"/>
                    </a:p>
                  </a:txBody>
                  <a:tcPr anchor="ctr">
                    <a:solidFill>
                      <a:schemeClr val="bg1">
                        <a:lumMod val="85000"/>
                        <a:alpha val="60000"/>
                      </a:schemeClr>
                    </a:solidFill>
                  </a:tcPr>
                </a:tc>
                <a:tc>
                  <a:txBody>
                    <a:bodyPr/>
                    <a:lstStyle/>
                    <a:p>
                      <a:pPr algn="ctr"/>
                      <a:r>
                        <a:rPr lang="en-US" sz="1000" dirty="0"/>
                        <a:t>Algebra I / Principles of Engineering</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557181323"/>
                  </a:ext>
                </a:extLst>
              </a:tr>
            </a:tbl>
          </a:graphicData>
        </a:graphic>
      </p:graphicFrame>
      <p:sp>
        <p:nvSpPr>
          <p:cNvPr id="16" name="TextBox 15">
            <a:extLst>
              <a:ext uri="{FF2B5EF4-FFF2-40B4-BE49-F238E27FC236}">
                <a16:creationId xmlns:a16="http://schemas.microsoft.com/office/drawing/2014/main" id="{30140D02-AF17-49FC-8EE2-9EF918F2C0E6}"/>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MANUFACTURING CAREER CLUSTER,</a:t>
            </a:r>
          </a:p>
          <a:p>
            <a:pPr algn="ctr"/>
            <a:r>
              <a:rPr lang="en-US" sz="1000" dirty="0"/>
              <a:t>PLEASE CONTACT: CJ Odam, SMCISD CTE Coordinator     cj.odam@smcisd.net</a:t>
            </a:r>
            <a:endParaRPr lang="en-US" sz="1000" dirty="0">
              <a:cs typeface="Calibri"/>
            </a:endParaRPr>
          </a:p>
        </p:txBody>
      </p:sp>
      <p:sp>
        <p:nvSpPr>
          <p:cNvPr id="18" name="TextBox 17">
            <a:extLst>
              <a:ext uri="{FF2B5EF4-FFF2-40B4-BE49-F238E27FC236}">
                <a16:creationId xmlns:a16="http://schemas.microsoft.com/office/drawing/2014/main" id="{90241E02-B182-4D07-ABBA-1E3BA1DD2FE2}"/>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3"/>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3"/>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DFF67F14-08BA-4E43-A779-A4A8A5468D3F}">
  <ds:schemaRefs>
    <ds:schemaRef ds:uri="http://purl.org/dc/elements/1.1/"/>
    <ds:schemaRef ds:uri="http://purl.org/dc/dcmitype/"/>
    <ds:schemaRef ds:uri="696893de-3167-48c0-a9e9-62134322dc49"/>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870ca36-48b9-408f-8764-2f018f10cce8"/>
    <ds:schemaRef ds:uri="http://www.w3.org/XML/1998/namespace"/>
  </ds:schemaRefs>
</ds:datastoreItem>
</file>

<file path=customXml/itemProps3.xml><?xml version="1.0" encoding="utf-8"?>
<ds:datastoreItem xmlns:ds="http://schemas.openxmlformats.org/officeDocument/2006/customXml" ds:itemID="{2ABC35A8-614B-402E-9509-39775143E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77</TotalTime>
  <Words>495</Words>
  <Application>Microsoft Office PowerPoint</Application>
  <PresentationFormat>Letter Paper (8.5x11 in)</PresentationFormat>
  <Paragraphs>89</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Advanced Manufacturing and Machinery Mechanics Statewide Program of Study</vt:lpstr>
      <vt:lpstr>Advanced Manufacturing and Machinery Mechanics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72</cp:revision>
  <cp:lastPrinted>2022-09-26T14:56:49Z</cp:lastPrinted>
  <dcterms:created xsi:type="dcterms:W3CDTF">2022-08-14T22:35:42Z</dcterms:created>
  <dcterms:modified xsi:type="dcterms:W3CDTF">2022-10-25T13:49:07Z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